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9" r:id="rId2"/>
    <p:sldId id="260" r:id="rId3"/>
    <p:sldId id="267" r:id="rId4"/>
    <p:sldId id="261" r:id="rId5"/>
    <p:sldId id="262" r:id="rId6"/>
    <p:sldId id="271" r:id="rId7"/>
    <p:sldId id="264" r:id="rId8"/>
    <p:sldId id="272" r:id="rId9"/>
    <p:sldId id="265" r:id="rId10"/>
    <p:sldId id="266" r:id="rId11"/>
    <p:sldId id="270" r:id="rId12"/>
    <p:sldId id="26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3/19/2022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94740D-5D23-4D6E-943C-D078BDF3B52A}"/>
              </a:ext>
            </a:extLst>
          </p:cNvPr>
          <p:cNvSpPr>
            <a:spLocks noGrp="1"/>
          </p:cNvSpPr>
          <p:nvPr>
            <p:ph type="title"/>
          </p:nvPr>
        </p:nvSpPr>
        <p:spPr/>
        <p:txBody>
          <a:bodyPr>
            <a:normAutofit/>
          </a:bodyPr>
          <a:lstStyle/>
          <a:p>
            <a:pPr algn="ctr"/>
            <a:r>
              <a:rPr lang="tr-TR" b="1" dirty="0"/>
              <a:t>•	Hadislerin korunması, yazılması ve rivayeti</a:t>
            </a:r>
          </a:p>
        </p:txBody>
      </p:sp>
      <p:sp>
        <p:nvSpPr>
          <p:cNvPr id="3" name="İçerik Yer Tutucusu 2">
            <a:extLst>
              <a:ext uri="{FF2B5EF4-FFF2-40B4-BE49-F238E27FC236}">
                <a16:creationId xmlns:a16="http://schemas.microsoft.com/office/drawing/2014/main" id="{D3B119EC-C34C-44A2-A8BD-6481234FFF3A}"/>
              </a:ext>
            </a:extLst>
          </p:cNvPr>
          <p:cNvSpPr>
            <a:spLocks noGrp="1"/>
          </p:cNvSpPr>
          <p:nvPr>
            <p:ph idx="1"/>
          </p:nvPr>
        </p:nvSpPr>
        <p:spPr>
          <a:xfrm>
            <a:off x="2589212" y="1905001"/>
            <a:ext cx="8915400" cy="4857306"/>
          </a:xfrm>
        </p:spPr>
        <p:txBody>
          <a:bodyPr>
            <a:normAutofit fontScale="77500" lnSpcReduction="20000"/>
          </a:bodyPr>
          <a:lstStyle/>
          <a:p>
            <a:pPr algn="just">
              <a:lnSpc>
                <a:spcPct val="160000"/>
              </a:lnSpc>
            </a:pPr>
            <a:r>
              <a:rPr lang="tr-TR" sz="2400" dirty="0"/>
              <a:t>Hz. Peygamber’in kendisinden sadece Kur’an’ın yazılması, hadislerin yazılmaması yönünde bazı bilgilere sahibiz. Ancak bu bilginin kaynağı kuvvetle muhtemel </a:t>
            </a:r>
            <a:r>
              <a:rPr lang="tr-TR" sz="2400" dirty="0" err="1"/>
              <a:t>Ebû</a:t>
            </a:r>
            <a:r>
              <a:rPr lang="tr-TR" sz="2400" dirty="0"/>
              <a:t> Saîd el-</a:t>
            </a:r>
            <a:r>
              <a:rPr lang="tr-TR" sz="2400" dirty="0" err="1"/>
              <a:t>Hudrî</a:t>
            </a:r>
            <a:r>
              <a:rPr lang="tr-TR" sz="2400" dirty="0"/>
              <a:t> gibi bazı </a:t>
            </a:r>
            <a:r>
              <a:rPr lang="tr-TR" sz="2400" dirty="0" err="1"/>
              <a:t>sahâbîlerdir</a:t>
            </a:r>
            <a:r>
              <a:rPr lang="tr-TR" sz="2400" dirty="0"/>
              <a:t>.</a:t>
            </a:r>
          </a:p>
          <a:p>
            <a:pPr algn="just">
              <a:lnSpc>
                <a:spcPct val="160000"/>
              </a:lnSpc>
            </a:pPr>
            <a:r>
              <a:rPr lang="tr-TR" sz="2400" dirty="0"/>
              <a:t>Burada unutulmaması gereken husus Kur’an’ın da büyük oranda ezber ve nakil ile korunduğu hususudur. Zira o gün Arap toplumunda yazı yaygın olmadığı gibi gelişmemiş olduğu için çok güvenilir de değildi </a:t>
            </a:r>
          </a:p>
          <a:p>
            <a:pPr algn="just">
              <a:lnSpc>
                <a:spcPct val="160000"/>
              </a:lnSpc>
            </a:pPr>
            <a:r>
              <a:rPr lang="tr-TR" sz="2400" dirty="0"/>
              <a:t>Hadisler konusunda bazı aşırı şüpheciler tarafından hadislere olan güveni sarsıcı mahiyette kullanılan hadislerin ilk dönemlerde yazılmadığı yönündeki iddianın ne kadar mesnetsiz olduğu çok sayıda delille çürütülebilir. (Kitabet ile tedvinin ayırt edilmemesi, Müslüman âlimler arasında da yanlış kanaatlerin doğmasına sebep olmuştur.)</a:t>
            </a:r>
          </a:p>
          <a:p>
            <a:pPr algn="just"/>
            <a:endParaRPr lang="tr-TR" sz="2000" dirty="0"/>
          </a:p>
        </p:txBody>
      </p:sp>
    </p:spTree>
    <p:extLst>
      <p:ext uri="{BB962C8B-B14F-4D97-AF65-F5344CB8AC3E}">
        <p14:creationId xmlns:p14="http://schemas.microsoft.com/office/powerpoint/2010/main" val="755986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58AB97-58D2-4E73-A768-6F7320DDDD1A}"/>
              </a:ext>
            </a:extLst>
          </p:cNvPr>
          <p:cNvSpPr>
            <a:spLocks noGrp="1"/>
          </p:cNvSpPr>
          <p:nvPr>
            <p:ph type="title"/>
          </p:nvPr>
        </p:nvSpPr>
        <p:spPr/>
        <p:txBody>
          <a:bodyPr>
            <a:normAutofit/>
          </a:bodyPr>
          <a:lstStyle/>
          <a:p>
            <a:pPr algn="ctr"/>
            <a:r>
              <a:rPr lang="tr-TR" sz="2000" b="1" dirty="0"/>
              <a:t>Cambridge Üniversitesi K. - Ali b. </a:t>
            </a:r>
            <a:r>
              <a:rPr lang="tr-TR" sz="2000" b="1" dirty="0" err="1"/>
              <a:t>Mabed’e</a:t>
            </a:r>
            <a:r>
              <a:rPr lang="tr-TR" sz="2000" b="1" dirty="0"/>
              <a:t> ait papirüs yazma</a:t>
            </a:r>
          </a:p>
        </p:txBody>
      </p:sp>
      <p:pic>
        <p:nvPicPr>
          <p:cNvPr id="4" name="İçerik Yer Tutucusu 3">
            <a:extLst>
              <a:ext uri="{FF2B5EF4-FFF2-40B4-BE49-F238E27FC236}">
                <a16:creationId xmlns:a16="http://schemas.microsoft.com/office/drawing/2014/main" id="{7FCAD8F8-8410-463A-BC13-4C5402EFD8F7}"/>
              </a:ext>
            </a:extLst>
          </p:cNvPr>
          <p:cNvPicPr>
            <a:picLocks noGrp="1" noChangeAspect="1"/>
          </p:cNvPicPr>
          <p:nvPr>
            <p:ph idx="1"/>
          </p:nvPr>
        </p:nvPicPr>
        <p:blipFill>
          <a:blip r:embed="rId2"/>
          <a:stretch>
            <a:fillRect/>
          </a:stretch>
        </p:blipFill>
        <p:spPr>
          <a:xfrm>
            <a:off x="4240188" y="1015368"/>
            <a:ext cx="5088959" cy="5760000"/>
          </a:xfrm>
          <a:prstGeom prst="rect">
            <a:avLst/>
          </a:prstGeom>
        </p:spPr>
      </p:pic>
    </p:spTree>
    <p:extLst>
      <p:ext uri="{BB962C8B-B14F-4D97-AF65-F5344CB8AC3E}">
        <p14:creationId xmlns:p14="http://schemas.microsoft.com/office/powerpoint/2010/main" val="170893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F41F4F-98FE-4CE5-BCC7-862FF491C755}"/>
              </a:ext>
            </a:extLst>
          </p:cNvPr>
          <p:cNvSpPr>
            <a:spLocks noGrp="1"/>
          </p:cNvSpPr>
          <p:nvPr>
            <p:ph type="title"/>
          </p:nvPr>
        </p:nvSpPr>
        <p:spPr/>
        <p:txBody>
          <a:bodyPr/>
          <a:lstStyle/>
          <a:p>
            <a:pPr algn="ctr"/>
            <a:r>
              <a:rPr lang="tr-TR" dirty="0"/>
              <a:t>İhlas Suresi (h. </a:t>
            </a:r>
            <a:r>
              <a:rPr lang="tr-TR"/>
              <a:t>79)</a:t>
            </a:r>
            <a:endParaRPr lang="tr-TR" dirty="0"/>
          </a:p>
        </p:txBody>
      </p:sp>
      <p:pic>
        <p:nvPicPr>
          <p:cNvPr id="5" name="İçerik Yer Tutucusu 4">
            <a:extLst>
              <a:ext uri="{FF2B5EF4-FFF2-40B4-BE49-F238E27FC236}">
                <a16:creationId xmlns:a16="http://schemas.microsoft.com/office/drawing/2014/main" id="{AEE010A8-0142-4579-AD13-36F80C62F64A}"/>
              </a:ext>
            </a:extLst>
          </p:cNvPr>
          <p:cNvPicPr>
            <a:picLocks noGrp="1" noChangeAspect="1"/>
          </p:cNvPicPr>
          <p:nvPr>
            <p:ph idx="1"/>
          </p:nvPr>
        </p:nvPicPr>
        <p:blipFill>
          <a:blip r:embed="rId2"/>
          <a:stretch>
            <a:fillRect/>
          </a:stretch>
        </p:blipFill>
        <p:spPr>
          <a:xfrm>
            <a:off x="5032939" y="1338983"/>
            <a:ext cx="3694703" cy="5112000"/>
          </a:xfrm>
        </p:spPr>
      </p:pic>
    </p:spTree>
    <p:extLst>
      <p:ext uri="{BB962C8B-B14F-4D97-AF65-F5344CB8AC3E}">
        <p14:creationId xmlns:p14="http://schemas.microsoft.com/office/powerpoint/2010/main" val="21261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D09249-2080-4375-9A47-C68F820C7F1F}"/>
              </a:ext>
            </a:extLst>
          </p:cNvPr>
          <p:cNvSpPr>
            <a:spLocks noGrp="1"/>
          </p:cNvSpPr>
          <p:nvPr>
            <p:ph type="title"/>
          </p:nvPr>
        </p:nvSpPr>
        <p:spPr/>
        <p:txBody>
          <a:bodyPr/>
          <a:lstStyle/>
          <a:p>
            <a:pPr algn="ctr"/>
            <a:r>
              <a:rPr lang="tr-TR" dirty="0"/>
              <a:t>Fatiha Suresi (h. 130)</a:t>
            </a:r>
          </a:p>
        </p:txBody>
      </p:sp>
      <p:pic>
        <p:nvPicPr>
          <p:cNvPr id="4" name="İçerik Yer Tutucusu 3">
            <a:extLst>
              <a:ext uri="{FF2B5EF4-FFF2-40B4-BE49-F238E27FC236}">
                <a16:creationId xmlns:a16="http://schemas.microsoft.com/office/drawing/2014/main" id="{71919C8A-E82A-4401-907D-04DF7CC5F5D4}"/>
              </a:ext>
            </a:extLst>
          </p:cNvPr>
          <p:cNvPicPr>
            <a:picLocks noGrp="1" noChangeAspect="1"/>
          </p:cNvPicPr>
          <p:nvPr>
            <p:ph idx="1"/>
          </p:nvPr>
        </p:nvPicPr>
        <p:blipFill>
          <a:blip r:embed="rId2"/>
          <a:stretch>
            <a:fillRect/>
          </a:stretch>
        </p:blipFill>
        <p:spPr>
          <a:xfrm>
            <a:off x="4199075" y="1264555"/>
            <a:ext cx="5400000" cy="5400000"/>
          </a:xfrm>
          <a:prstGeom prst="rect">
            <a:avLst/>
          </a:prstGeom>
        </p:spPr>
      </p:pic>
    </p:spTree>
    <p:extLst>
      <p:ext uri="{BB962C8B-B14F-4D97-AF65-F5344CB8AC3E}">
        <p14:creationId xmlns:p14="http://schemas.microsoft.com/office/powerpoint/2010/main" val="2052993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562B915-6C10-40B5-A742-5BC125F8AB59}"/>
              </a:ext>
            </a:extLst>
          </p:cNvPr>
          <p:cNvSpPr>
            <a:spLocks noGrp="1"/>
          </p:cNvSpPr>
          <p:nvPr>
            <p:ph idx="1"/>
          </p:nvPr>
        </p:nvSpPr>
        <p:spPr>
          <a:xfrm>
            <a:off x="2589211" y="669851"/>
            <a:ext cx="9042807" cy="6071191"/>
          </a:xfrm>
        </p:spPr>
        <p:txBody>
          <a:bodyPr>
            <a:normAutofit fontScale="85000" lnSpcReduction="10000"/>
          </a:bodyPr>
          <a:lstStyle/>
          <a:p>
            <a:pPr lvl="0" algn="just">
              <a:lnSpc>
                <a:spcPct val="160000"/>
              </a:lnSpc>
              <a:buClr>
                <a:srgbClr val="A53010"/>
              </a:buClr>
            </a:pPr>
            <a:r>
              <a:rPr lang="tr-TR" sz="2200" dirty="0">
                <a:solidFill>
                  <a:prstClr val="black">
                    <a:lumMod val="75000"/>
                    <a:lumOff val="25000"/>
                  </a:prstClr>
                </a:solidFill>
              </a:rPr>
              <a:t>Bu problemin temelinde iki husus vardır. İlki hadislerin yazılması anlamına gelen “</a:t>
            </a:r>
            <a:r>
              <a:rPr lang="tr-TR" sz="2200" dirty="0" err="1">
                <a:solidFill>
                  <a:prstClr val="black">
                    <a:lumMod val="75000"/>
                    <a:lumOff val="25000"/>
                  </a:prstClr>
                </a:solidFill>
              </a:rPr>
              <a:t>kitâbet</a:t>
            </a:r>
            <a:r>
              <a:rPr lang="tr-TR" sz="2200" dirty="0">
                <a:solidFill>
                  <a:prstClr val="black">
                    <a:lumMod val="75000"/>
                    <a:lumOff val="25000"/>
                  </a:prstClr>
                </a:solidFill>
              </a:rPr>
              <a:t>” ile hadislerin bir araya toplanmasını ifade eden “</a:t>
            </a:r>
            <a:r>
              <a:rPr lang="tr-TR" sz="2200" dirty="0" err="1">
                <a:solidFill>
                  <a:prstClr val="black">
                    <a:lumMod val="75000"/>
                    <a:lumOff val="25000"/>
                  </a:prstClr>
                </a:solidFill>
              </a:rPr>
              <a:t>tedvîn</a:t>
            </a:r>
            <a:r>
              <a:rPr lang="tr-TR" sz="2200" dirty="0">
                <a:solidFill>
                  <a:prstClr val="black">
                    <a:lumMod val="75000"/>
                    <a:lumOff val="25000"/>
                  </a:prstClr>
                </a:solidFill>
              </a:rPr>
              <a:t>/cem” faaliyetinin birbirine karıştırılması, ikincisi ise ilk dönemlerde “sözlü </a:t>
            </a:r>
            <a:r>
              <a:rPr lang="tr-TR" sz="2200" dirty="0" err="1">
                <a:solidFill>
                  <a:prstClr val="black">
                    <a:lumMod val="75000"/>
                    <a:lumOff val="25000"/>
                  </a:prstClr>
                </a:solidFill>
              </a:rPr>
              <a:t>rivayet”in</a:t>
            </a:r>
            <a:r>
              <a:rPr lang="tr-TR" sz="2200" dirty="0">
                <a:solidFill>
                  <a:prstClr val="black">
                    <a:lumMod val="75000"/>
                    <a:lumOff val="25000"/>
                  </a:prstClr>
                </a:solidFill>
              </a:rPr>
              <a:t> “yazılı </a:t>
            </a:r>
            <a:r>
              <a:rPr lang="tr-TR" sz="2200" dirty="0" err="1">
                <a:solidFill>
                  <a:prstClr val="black">
                    <a:lumMod val="75000"/>
                    <a:lumOff val="25000"/>
                  </a:prstClr>
                </a:solidFill>
              </a:rPr>
              <a:t>rivayet”e</a:t>
            </a:r>
            <a:r>
              <a:rPr lang="tr-TR" sz="2200" dirty="0">
                <a:solidFill>
                  <a:prstClr val="black">
                    <a:lumMod val="75000"/>
                    <a:lumOff val="25000"/>
                  </a:prstClr>
                </a:solidFill>
              </a:rPr>
              <a:t> tercih edilmesi meselesidir.</a:t>
            </a:r>
            <a:endParaRPr lang="tr-TR" sz="2200" dirty="0"/>
          </a:p>
          <a:p>
            <a:pPr algn="just">
              <a:lnSpc>
                <a:spcPct val="160000"/>
              </a:lnSpc>
            </a:pPr>
            <a:r>
              <a:rPr lang="tr-TR" sz="2200" dirty="0"/>
              <a:t>Birinci problemde hadislerin toplanmasının, yazılması (</a:t>
            </a:r>
            <a:r>
              <a:rPr lang="tr-TR" sz="2200" dirty="0" err="1"/>
              <a:t>kitâbet</a:t>
            </a:r>
            <a:r>
              <a:rPr lang="tr-TR" sz="2200" dirty="0"/>
              <a:t>) ile karıştırılarak, yazılmasının ilk </a:t>
            </a:r>
            <a:r>
              <a:rPr lang="tr-TR" sz="2200" dirty="0" err="1"/>
              <a:t>müdevvin</a:t>
            </a:r>
            <a:r>
              <a:rPr lang="tr-TR" sz="2200" dirty="0"/>
              <a:t> olarak bilinen </a:t>
            </a:r>
            <a:r>
              <a:rPr lang="tr-TR" sz="2200" dirty="0" err="1"/>
              <a:t>İbn</a:t>
            </a:r>
            <a:r>
              <a:rPr lang="tr-TR" sz="2200" dirty="0"/>
              <a:t> </a:t>
            </a:r>
            <a:r>
              <a:rPr lang="tr-TR" sz="2200" dirty="0" err="1"/>
              <a:t>Şihâb</a:t>
            </a:r>
            <a:r>
              <a:rPr lang="tr-TR" sz="2200" dirty="0"/>
              <a:t> ez-</a:t>
            </a:r>
            <a:r>
              <a:rPr lang="tr-TR" sz="2200" dirty="0" err="1"/>
              <a:t>Zührî</a:t>
            </a:r>
            <a:r>
              <a:rPr lang="tr-TR" sz="2200" dirty="0"/>
              <a:t> ile başladığı zannedilmektedir. Bu kanaati uyandıran en önemli etkenlerden birisi, hadislerin yazımının Hz. Peygamber tarafından yasaklandığı düşüncesidir ki, bu doğru bir tespit değildir. Bununla birlikte Hz. Ömer ve </a:t>
            </a:r>
            <a:r>
              <a:rPr lang="tr-TR" sz="2200" dirty="0" err="1"/>
              <a:t>Ebû</a:t>
            </a:r>
            <a:r>
              <a:rPr lang="tr-TR" sz="2200" dirty="0"/>
              <a:t> Saîd el-</a:t>
            </a:r>
            <a:r>
              <a:rPr lang="tr-TR" sz="2200" dirty="0" err="1"/>
              <a:t>Hudrî</a:t>
            </a:r>
            <a:r>
              <a:rPr lang="tr-TR" sz="2200" dirty="0"/>
              <a:t> gibi bazı </a:t>
            </a:r>
            <a:r>
              <a:rPr lang="tr-TR" sz="2200" dirty="0" err="1"/>
              <a:t>sahâbîlerin</a:t>
            </a:r>
            <a:r>
              <a:rPr lang="tr-TR" sz="2200" dirty="0"/>
              <a:t>, hadislerin Kur’an ile karışması veya Kur’an’ın ihmal edileceği endişesi gibi değişik sebeplerle, hadislerin yazımına karşı çıktığını da görmekteyiz. Bunların II. yüzyılın ortalarına kadar etkinliğini sürdürdüğünü söyleyebiliriz.</a:t>
            </a:r>
          </a:p>
        </p:txBody>
      </p:sp>
    </p:spTree>
    <p:extLst>
      <p:ext uri="{BB962C8B-B14F-4D97-AF65-F5344CB8AC3E}">
        <p14:creationId xmlns:p14="http://schemas.microsoft.com/office/powerpoint/2010/main" val="2595335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120BA11-C7C5-47FE-8E72-EF464C1BC0EA}"/>
              </a:ext>
            </a:extLst>
          </p:cNvPr>
          <p:cNvSpPr>
            <a:spLocks noGrp="1"/>
          </p:cNvSpPr>
          <p:nvPr>
            <p:ph idx="1"/>
          </p:nvPr>
        </p:nvSpPr>
        <p:spPr>
          <a:xfrm>
            <a:off x="2589211" y="659219"/>
            <a:ext cx="9329887" cy="5837274"/>
          </a:xfrm>
        </p:spPr>
        <p:txBody>
          <a:bodyPr>
            <a:normAutofit fontScale="70000" lnSpcReduction="20000"/>
          </a:bodyPr>
          <a:lstStyle/>
          <a:p>
            <a:pPr algn="just">
              <a:lnSpc>
                <a:spcPct val="160000"/>
              </a:lnSpc>
            </a:pPr>
            <a:r>
              <a:rPr lang="tr-TR" sz="2700" dirty="0"/>
              <a:t>Hz. Ali, Abdullah b. </a:t>
            </a:r>
            <a:r>
              <a:rPr lang="tr-TR" sz="2700" dirty="0" err="1"/>
              <a:t>Amr</a:t>
            </a:r>
            <a:r>
              <a:rPr lang="tr-TR" sz="2700" dirty="0"/>
              <a:t>, Abdullah b. Abbas, Cabir b. Abdullah gibi diğer bazı </a:t>
            </a:r>
            <a:r>
              <a:rPr lang="tr-TR" sz="2700" dirty="0" err="1"/>
              <a:t>sahâbîlerin</a:t>
            </a:r>
            <a:r>
              <a:rPr lang="tr-TR" sz="2700" dirty="0"/>
              <a:t> de hadisleri yazdığı/yazdırdığı rivâyet edilmektedir. Ancak bu yazma, hadisleri tedvin etme maksatlı değil, belki daha çok, unutmama/hatırlatma amaçlı yazılmış notlar veya </a:t>
            </a:r>
            <a:r>
              <a:rPr lang="tr-TR" sz="2700" dirty="0" err="1"/>
              <a:t>sahîfelerden</a:t>
            </a:r>
            <a:r>
              <a:rPr lang="tr-TR" sz="2700" dirty="0"/>
              <a:t> ibarettir diyebiliriz. Nitekim hadisleri o dönemde yazan Abdullah b. </a:t>
            </a:r>
            <a:r>
              <a:rPr lang="tr-TR" sz="2700" dirty="0" err="1"/>
              <a:t>Amr’ın</a:t>
            </a:r>
            <a:r>
              <a:rPr lang="tr-TR" sz="2700" dirty="0"/>
              <a:t> sahip olduğu es-</a:t>
            </a:r>
            <a:r>
              <a:rPr lang="tr-TR" sz="2700" dirty="0" err="1"/>
              <a:t>Sahîfetü’s</a:t>
            </a:r>
            <a:r>
              <a:rPr lang="tr-TR" sz="2700" dirty="0"/>
              <a:t>-</a:t>
            </a:r>
            <a:r>
              <a:rPr lang="tr-TR" sz="2700" dirty="0" err="1"/>
              <a:t>Sâdıka’sı</a:t>
            </a:r>
            <a:r>
              <a:rPr lang="tr-TR" sz="2700" dirty="0"/>
              <a:t>, bunun en güzel örneğidir. Bununla birlikte asıl yazma faaliyeti </a:t>
            </a:r>
            <a:r>
              <a:rPr lang="tr-TR" sz="2700" dirty="0" err="1"/>
              <a:t>tâbiinin</a:t>
            </a:r>
            <a:r>
              <a:rPr lang="tr-TR" sz="2700" dirty="0"/>
              <a:t> büyüklerinin </a:t>
            </a:r>
            <a:r>
              <a:rPr lang="tr-TR" sz="2700" dirty="0" err="1"/>
              <a:t>sahâbeden</a:t>
            </a:r>
            <a:r>
              <a:rPr lang="tr-TR" sz="2700" dirty="0"/>
              <a:t> yazmalarıyla başlamıştır diyebiliriz. Ebu </a:t>
            </a:r>
            <a:r>
              <a:rPr lang="tr-TR" sz="2700" dirty="0" err="1"/>
              <a:t>Hureyre’den</a:t>
            </a:r>
            <a:r>
              <a:rPr lang="tr-TR" sz="2700" dirty="0"/>
              <a:t> </a:t>
            </a:r>
            <a:r>
              <a:rPr lang="tr-TR" sz="2700" dirty="0" err="1"/>
              <a:t>Hemmam</a:t>
            </a:r>
            <a:r>
              <a:rPr lang="tr-TR" sz="2700" dirty="0"/>
              <a:t> b. </a:t>
            </a:r>
            <a:r>
              <a:rPr lang="tr-TR" sz="2700" dirty="0" err="1"/>
              <a:t>Münebbih’in</a:t>
            </a:r>
            <a:r>
              <a:rPr lang="tr-TR" sz="2700" dirty="0"/>
              <a:t> yazdığı «Sahife» buna bir örnektir. Bunlardan diğer bazıları şunlardır: Süleyman b. </a:t>
            </a:r>
            <a:r>
              <a:rPr lang="tr-TR" sz="2700" dirty="0" err="1"/>
              <a:t>Kays</a:t>
            </a:r>
            <a:r>
              <a:rPr lang="tr-TR" sz="2700" dirty="0"/>
              <a:t> el-</a:t>
            </a:r>
            <a:r>
              <a:rPr lang="tr-TR" sz="2700" dirty="0" err="1"/>
              <a:t>Yeşkurî</a:t>
            </a:r>
            <a:r>
              <a:rPr lang="tr-TR" sz="2700" dirty="0"/>
              <a:t>, </a:t>
            </a:r>
            <a:r>
              <a:rPr lang="tr-TR" sz="2700" dirty="0" err="1"/>
              <a:t>Ümmü’d-Derdâ</a:t>
            </a:r>
            <a:r>
              <a:rPr lang="tr-TR" sz="2700" dirty="0"/>
              <a:t>, </a:t>
            </a:r>
            <a:r>
              <a:rPr lang="tr-TR" sz="2700" dirty="0" err="1"/>
              <a:t>Urve</a:t>
            </a:r>
            <a:r>
              <a:rPr lang="tr-TR" sz="2700" dirty="0"/>
              <a:t> b. </a:t>
            </a:r>
            <a:r>
              <a:rPr lang="tr-TR" sz="2700" dirty="0" err="1"/>
              <a:t>Zübeyr</a:t>
            </a:r>
            <a:r>
              <a:rPr lang="tr-TR" sz="2700" dirty="0"/>
              <a:t>, </a:t>
            </a:r>
            <a:r>
              <a:rPr lang="tr-TR" sz="2700" dirty="0" err="1"/>
              <a:t>Ebû</a:t>
            </a:r>
            <a:r>
              <a:rPr lang="tr-TR" sz="2700" dirty="0"/>
              <a:t> Seleme, Saîd b. </a:t>
            </a:r>
            <a:r>
              <a:rPr lang="tr-TR" sz="2700" dirty="0" err="1"/>
              <a:t>Cübeyr</a:t>
            </a:r>
            <a:r>
              <a:rPr lang="tr-TR" sz="2700" dirty="0"/>
              <a:t>, </a:t>
            </a:r>
            <a:r>
              <a:rPr lang="tr-TR" sz="2700" dirty="0" err="1"/>
              <a:t>Ebû</a:t>
            </a:r>
            <a:r>
              <a:rPr lang="tr-TR" sz="2700" dirty="0"/>
              <a:t> </a:t>
            </a:r>
            <a:r>
              <a:rPr lang="tr-TR" sz="2700" dirty="0" err="1"/>
              <a:t>Kılâbe</a:t>
            </a:r>
            <a:r>
              <a:rPr lang="tr-TR" sz="2700" dirty="0"/>
              <a:t>, </a:t>
            </a:r>
            <a:r>
              <a:rPr lang="tr-TR" sz="2700" dirty="0" err="1"/>
              <a:t>Mücahid</a:t>
            </a:r>
            <a:r>
              <a:rPr lang="tr-TR" sz="2700" dirty="0"/>
              <a:t>, </a:t>
            </a:r>
            <a:r>
              <a:rPr lang="tr-TR" sz="2700" dirty="0" err="1"/>
              <a:t>İkrime</a:t>
            </a:r>
            <a:r>
              <a:rPr lang="tr-TR" sz="2700" dirty="0"/>
              <a:t>, </a:t>
            </a:r>
            <a:r>
              <a:rPr lang="tr-TR" sz="2700" dirty="0" err="1"/>
              <a:t>Ebân</a:t>
            </a:r>
            <a:r>
              <a:rPr lang="tr-TR" sz="2700" dirty="0"/>
              <a:t> b. Osman, Muhammed b. </a:t>
            </a:r>
            <a:r>
              <a:rPr lang="tr-TR" sz="2700" dirty="0" err="1"/>
              <a:t>Sirin</a:t>
            </a:r>
            <a:r>
              <a:rPr lang="tr-TR" sz="2700" dirty="0"/>
              <a:t>, </a:t>
            </a:r>
            <a:r>
              <a:rPr lang="tr-TR" sz="2700" dirty="0" err="1"/>
              <a:t>Nâfi</a:t>
            </a:r>
            <a:r>
              <a:rPr lang="tr-TR" sz="2700" dirty="0"/>
              <a:t>’, </a:t>
            </a:r>
            <a:r>
              <a:rPr lang="tr-TR" sz="2700" dirty="0" err="1"/>
              <a:t>Katâde</a:t>
            </a:r>
            <a:r>
              <a:rPr lang="tr-TR" sz="2700" dirty="0"/>
              <a:t>, </a:t>
            </a:r>
            <a:r>
              <a:rPr lang="tr-TR" sz="2700" dirty="0" err="1"/>
              <a:t>İbn</a:t>
            </a:r>
            <a:r>
              <a:rPr lang="tr-TR" sz="2700" dirty="0"/>
              <a:t> </a:t>
            </a:r>
            <a:r>
              <a:rPr lang="tr-TR" sz="2700" dirty="0" err="1"/>
              <a:t>Ebî</a:t>
            </a:r>
            <a:r>
              <a:rPr lang="tr-TR" sz="2700" dirty="0"/>
              <a:t> Müleyke, </a:t>
            </a:r>
            <a:r>
              <a:rPr lang="tr-TR" sz="2700" dirty="0" err="1"/>
              <a:t>Amr</a:t>
            </a:r>
            <a:r>
              <a:rPr lang="tr-TR" sz="2700" dirty="0"/>
              <a:t> b. Dinar. Bu isimlerin hicrî ilk ve ikinci asrın başlarında yaşamış olduklarını ayrıca belirtelim.</a:t>
            </a:r>
          </a:p>
          <a:p>
            <a:endParaRPr lang="tr-TR" dirty="0"/>
          </a:p>
        </p:txBody>
      </p:sp>
    </p:spTree>
    <p:extLst>
      <p:ext uri="{BB962C8B-B14F-4D97-AF65-F5344CB8AC3E}">
        <p14:creationId xmlns:p14="http://schemas.microsoft.com/office/powerpoint/2010/main" val="379149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DD2B254-AD6D-4B4C-A77E-4707C931E142}"/>
              </a:ext>
            </a:extLst>
          </p:cNvPr>
          <p:cNvSpPr>
            <a:spLocks noGrp="1"/>
          </p:cNvSpPr>
          <p:nvPr>
            <p:ph idx="1"/>
          </p:nvPr>
        </p:nvSpPr>
        <p:spPr>
          <a:xfrm>
            <a:off x="2589212" y="467833"/>
            <a:ext cx="8915400" cy="6294474"/>
          </a:xfrm>
        </p:spPr>
        <p:txBody>
          <a:bodyPr>
            <a:normAutofit lnSpcReduction="10000"/>
          </a:bodyPr>
          <a:lstStyle/>
          <a:p>
            <a:pPr algn="just"/>
            <a:endParaRPr lang="tr-TR" dirty="0"/>
          </a:p>
          <a:p>
            <a:pPr algn="just"/>
            <a:endParaRPr lang="tr-TR" dirty="0"/>
          </a:p>
          <a:p>
            <a:pPr algn="just"/>
            <a:endParaRPr lang="tr-TR" dirty="0"/>
          </a:p>
          <a:p>
            <a:pPr algn="just"/>
            <a:endParaRPr lang="tr-TR" dirty="0"/>
          </a:p>
          <a:p>
            <a:pPr marL="0" indent="0" algn="ctr">
              <a:buNone/>
            </a:pPr>
            <a:endParaRPr lang="tr-TR" sz="1600" dirty="0"/>
          </a:p>
          <a:p>
            <a:pPr marL="0" indent="0" algn="ctr">
              <a:buNone/>
            </a:pPr>
            <a:r>
              <a:rPr lang="tr-TR" sz="1600" dirty="0"/>
              <a:t>Hicrî 60’lı yıllarda yapılan </a:t>
            </a:r>
            <a:r>
              <a:rPr lang="tr-TR" sz="1600" dirty="0" err="1"/>
              <a:t>Kubbetü’s</a:t>
            </a:r>
            <a:r>
              <a:rPr lang="tr-TR" sz="1600" dirty="0"/>
              <a:t>-Sahra’da bile Hz. Peygamber’in hadislerine yer verildiğini görmekteyiz.</a:t>
            </a:r>
          </a:p>
          <a:p>
            <a:pPr algn="just">
              <a:lnSpc>
                <a:spcPct val="110000"/>
              </a:lnSpc>
            </a:pPr>
            <a:r>
              <a:rPr lang="tr-TR" sz="2000" dirty="0" err="1"/>
              <a:t>Goldziher’in</a:t>
            </a:r>
            <a:r>
              <a:rPr lang="tr-TR" sz="2000" dirty="0"/>
              <a:t> (ö. 1921) şu yorumu bu faaliyetin </a:t>
            </a:r>
            <a:r>
              <a:rPr lang="tr-TR" sz="2000" dirty="0" err="1"/>
              <a:t>tabîliğini</a:t>
            </a:r>
            <a:r>
              <a:rPr lang="tr-TR" sz="2000" dirty="0"/>
              <a:t> güzel bir şekilde ortaya koymaktadır: “Hiçbir şey, sahâbenin ve öğrencilerinin, Peygamberin söz ve fiillerini, unutulmasın diye kayda geçirmiş olmaları kabulüne engel değildir. Sıradan insanların hikmetli sözlerinin bile </a:t>
            </a:r>
            <a:r>
              <a:rPr lang="tr-TR" sz="2000" dirty="0" err="1"/>
              <a:t>sahîfelerde</a:t>
            </a:r>
            <a:r>
              <a:rPr lang="tr-TR" sz="2000" dirty="0"/>
              <a:t> korunduğu bir çevrede, Peygamberin sözlerinin korunması nasıl sözlü korumanın tesadüfüne terk edilebilirdi ki?”</a:t>
            </a:r>
          </a:p>
          <a:p>
            <a:pPr algn="just">
              <a:lnSpc>
                <a:spcPct val="110000"/>
              </a:lnSpc>
            </a:pPr>
            <a:r>
              <a:rPr lang="tr-TR" sz="2000" dirty="0"/>
              <a:t>Bütün bu verilerden hareketle hicrî I. yüzyılın ikinci yarısının başından itibaren hadis yazım faaliyetlerinin başladığı ve yüzyılın sonunda tedvin faaliyetine kadar artarak devam ettiğini söyleyebiliriz. Dolayısıyla hadis yazma ve toplama faaliyetlerini kaba olarak tarihlendirecek olursak, hadislerin yazımı hicrî 50-100, bölgesel </a:t>
            </a:r>
            <a:r>
              <a:rPr lang="tr-TR" sz="2000" dirty="0" err="1"/>
              <a:t>tedvîni</a:t>
            </a:r>
            <a:r>
              <a:rPr lang="tr-TR" sz="2000" dirty="0"/>
              <a:t> ise 100-150 yılları arasında büyük oranda tamamlanmıştır. </a:t>
            </a:r>
          </a:p>
        </p:txBody>
      </p:sp>
      <p:pic>
        <p:nvPicPr>
          <p:cNvPr id="4" name="Resim 3">
            <a:extLst>
              <a:ext uri="{FF2B5EF4-FFF2-40B4-BE49-F238E27FC236}">
                <a16:creationId xmlns:a16="http://schemas.microsoft.com/office/drawing/2014/main" id="{6E115969-C23B-45E7-AC74-AC419092EA7A}"/>
              </a:ext>
            </a:extLst>
          </p:cNvPr>
          <p:cNvPicPr>
            <a:picLocks noChangeAspect="1"/>
          </p:cNvPicPr>
          <p:nvPr/>
        </p:nvPicPr>
        <p:blipFill>
          <a:blip r:embed="rId2"/>
          <a:stretch>
            <a:fillRect/>
          </a:stretch>
        </p:blipFill>
        <p:spPr>
          <a:xfrm>
            <a:off x="3830035" y="467833"/>
            <a:ext cx="6236635" cy="1800000"/>
          </a:xfrm>
          <a:prstGeom prst="rect">
            <a:avLst/>
          </a:prstGeom>
        </p:spPr>
      </p:pic>
    </p:spTree>
    <p:extLst>
      <p:ext uri="{BB962C8B-B14F-4D97-AF65-F5344CB8AC3E}">
        <p14:creationId xmlns:p14="http://schemas.microsoft.com/office/powerpoint/2010/main" val="1319323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08AFD3-DF9E-412C-A9BF-6C134518C568}"/>
              </a:ext>
            </a:extLst>
          </p:cNvPr>
          <p:cNvSpPr>
            <a:spLocks noGrp="1"/>
          </p:cNvSpPr>
          <p:nvPr>
            <p:ph type="title"/>
          </p:nvPr>
        </p:nvSpPr>
        <p:spPr/>
        <p:txBody>
          <a:bodyPr/>
          <a:lstStyle/>
          <a:p>
            <a:pPr algn="ctr"/>
            <a:r>
              <a:rPr lang="tr-TR" b="1" dirty="0"/>
              <a:t>Sorular</a:t>
            </a:r>
          </a:p>
        </p:txBody>
      </p:sp>
      <p:sp>
        <p:nvSpPr>
          <p:cNvPr id="3" name="İçerik Yer Tutucusu 2">
            <a:extLst>
              <a:ext uri="{FF2B5EF4-FFF2-40B4-BE49-F238E27FC236}">
                <a16:creationId xmlns:a16="http://schemas.microsoft.com/office/drawing/2014/main" id="{60920F0A-7C71-4ADF-89BB-A5C7033106C2}"/>
              </a:ext>
            </a:extLst>
          </p:cNvPr>
          <p:cNvSpPr>
            <a:spLocks noGrp="1"/>
          </p:cNvSpPr>
          <p:nvPr>
            <p:ph idx="1"/>
          </p:nvPr>
        </p:nvSpPr>
        <p:spPr>
          <a:xfrm>
            <a:off x="2589212" y="1446029"/>
            <a:ext cx="8915400" cy="5252483"/>
          </a:xfrm>
        </p:spPr>
        <p:txBody>
          <a:bodyPr>
            <a:normAutofit/>
          </a:bodyPr>
          <a:lstStyle/>
          <a:p>
            <a:pPr algn="just"/>
            <a:r>
              <a:rPr lang="tr-TR" sz="2000" b="1" dirty="0"/>
              <a:t>İlk yüzyılda hadislerin tamamı yazıya geçirilmiş midir?</a:t>
            </a:r>
          </a:p>
          <a:p>
            <a:pPr algn="just"/>
            <a:r>
              <a:rPr lang="tr-TR" sz="2000" dirty="0"/>
              <a:t>Elbette hayır. Zira hadisleri yazmayı uygun görenlerle birlikte, yazılmasının değişik nedenlerle uygun olmayacağını düşünenler de vardı. Dolayısıyla hadislerin bir kısmı sözlü olarak rivâyet edilirken, diğer bir kısmı yazılı olarak nakledilmiştir.</a:t>
            </a:r>
          </a:p>
          <a:p>
            <a:pPr algn="just"/>
            <a:r>
              <a:rPr lang="tr-TR" sz="2000" b="1" dirty="0"/>
              <a:t>O halde niçin hadisler ilk zamanlardan itibaren tamamen yazılmamış, hâfızadan </a:t>
            </a:r>
            <a:r>
              <a:rPr lang="tr-TR" sz="2000" b="1" dirty="0" err="1"/>
              <a:t>rivâyete</a:t>
            </a:r>
            <a:r>
              <a:rPr lang="tr-TR" sz="2000" b="1" dirty="0"/>
              <a:t> bağlı kalınmıştır?</a:t>
            </a:r>
          </a:p>
          <a:p>
            <a:pPr algn="just"/>
            <a:r>
              <a:rPr lang="tr-TR" sz="2000" dirty="0"/>
              <a:t>Hadislerin yazılmasına karşı çıkmanın daha sahâbe döneminde başladığı bilinmektedir. Bununla ilgili değişik gerekçeler ileri sürülmüştür. Bunları </a:t>
            </a:r>
            <a:r>
              <a:rPr lang="tr-TR" sz="2000" dirty="0" err="1"/>
              <a:t>Gregor</a:t>
            </a:r>
            <a:r>
              <a:rPr lang="tr-TR" sz="2000" dirty="0"/>
              <a:t> </a:t>
            </a:r>
            <a:r>
              <a:rPr lang="tr-TR" sz="2000" dirty="0" err="1"/>
              <a:t>Schoeler</a:t>
            </a:r>
            <a:r>
              <a:rPr lang="tr-TR" sz="2000" dirty="0"/>
              <a:t> şu şekilde tasnif etmiştir:</a:t>
            </a:r>
          </a:p>
          <a:p>
            <a:pPr algn="just"/>
            <a:r>
              <a:rPr lang="tr-TR" sz="2000" dirty="0"/>
              <a:t>1) </a:t>
            </a:r>
            <a:r>
              <a:rPr lang="tr-TR" sz="2000" dirty="0" err="1"/>
              <a:t>Kur’ân</a:t>
            </a:r>
            <a:r>
              <a:rPr lang="tr-TR" sz="2000" dirty="0"/>
              <a:t> benzeri ikinci bir kitabın ortaya çıkması veya yazılı hadislerin </a:t>
            </a:r>
            <a:r>
              <a:rPr lang="tr-TR" sz="2000" dirty="0" err="1"/>
              <a:t>Kur’ân</a:t>
            </a:r>
            <a:r>
              <a:rPr lang="tr-TR" sz="2000" dirty="0"/>
              <a:t> metinleri ile karıştırılması endişesi.</a:t>
            </a:r>
          </a:p>
          <a:p>
            <a:pPr algn="just"/>
            <a:r>
              <a:rPr lang="tr-TR" sz="2000" dirty="0"/>
              <a:t>2) İnsanların, yazılı hadislerle meşgul olmaları sebebiyle </a:t>
            </a:r>
            <a:r>
              <a:rPr lang="tr-TR" sz="2000" dirty="0" err="1"/>
              <a:t>Kur’ân’dan</a:t>
            </a:r>
            <a:r>
              <a:rPr lang="tr-TR" sz="2000" dirty="0"/>
              <a:t> alıkonulması endişesi.</a:t>
            </a:r>
          </a:p>
        </p:txBody>
      </p:sp>
    </p:spTree>
    <p:extLst>
      <p:ext uri="{BB962C8B-B14F-4D97-AF65-F5344CB8AC3E}">
        <p14:creationId xmlns:p14="http://schemas.microsoft.com/office/powerpoint/2010/main" val="2120877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2D15DDF-7FBD-4A97-9B1A-C238ABD36C70}"/>
              </a:ext>
            </a:extLst>
          </p:cNvPr>
          <p:cNvSpPr>
            <a:spLocks noGrp="1"/>
          </p:cNvSpPr>
          <p:nvPr>
            <p:ph idx="1"/>
          </p:nvPr>
        </p:nvSpPr>
        <p:spPr>
          <a:xfrm>
            <a:off x="2589211" y="552893"/>
            <a:ext cx="9244825" cy="6156251"/>
          </a:xfrm>
        </p:spPr>
        <p:txBody>
          <a:bodyPr>
            <a:normAutofit fontScale="92500" lnSpcReduction="10000"/>
          </a:bodyPr>
          <a:lstStyle/>
          <a:p>
            <a:pPr marL="342900" marR="0" lvl="0" indent="-342900" algn="just" defTabSz="457200" rtl="0" eaLnBrk="1" fontAlgn="auto" latinLnBrk="0" hangingPunct="1">
              <a:lnSpc>
                <a:spcPct val="170000"/>
              </a:lnSpc>
              <a:spcBef>
                <a:spcPts val="1000"/>
              </a:spcBef>
              <a:spcAft>
                <a:spcPts val="0"/>
              </a:spcAft>
              <a:buClr>
                <a:srgbClr val="A53010"/>
              </a:buClr>
              <a:buSzTx/>
              <a:buFont typeface="Wingdings 3" charset="2"/>
              <a:buChar char=""/>
              <a:tabLst/>
              <a:defRPr/>
            </a:pPr>
            <a:r>
              <a:rPr kumimoji="0" lang="tr-TR"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3) İnsanların, yazılı olana –ki bu kalıcı değildi– aşırı güvenmelerinden korkulması ve bunun sonucunda ezberlemeleri gereken kelimeleri yeteri kadar ezberleyememeleri endişesi.</a:t>
            </a:r>
          </a:p>
          <a:p>
            <a:pPr marL="342900" marR="0" lvl="0" indent="-342900" algn="just" defTabSz="457200" rtl="0" eaLnBrk="1" fontAlgn="auto" latinLnBrk="0" hangingPunct="1">
              <a:lnSpc>
                <a:spcPct val="170000"/>
              </a:lnSpc>
              <a:spcBef>
                <a:spcPts val="1000"/>
              </a:spcBef>
              <a:spcAft>
                <a:spcPts val="0"/>
              </a:spcAft>
              <a:buClr>
                <a:srgbClr val="A53010"/>
              </a:buClr>
              <a:buSzTx/>
              <a:buFont typeface="Wingdings 3" charset="2"/>
              <a:buChar char=""/>
              <a:tabLst/>
              <a:defRPr/>
            </a:pPr>
            <a:r>
              <a:rPr kumimoji="0" lang="tr-TR"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4) Hadislerin ehil olmayan yanlış kişilerin eline geçebileceği endişesi. Bunların hepsi değişik oranlarda bu süreci etkilemiştir diyebiliriz.</a:t>
            </a:r>
          </a:p>
          <a:p>
            <a:pPr marL="342900" marR="0" lvl="0" indent="-342900" algn="just" defTabSz="457200" rtl="0" eaLnBrk="1" fontAlgn="auto" latinLnBrk="0" hangingPunct="1">
              <a:lnSpc>
                <a:spcPct val="170000"/>
              </a:lnSpc>
              <a:spcBef>
                <a:spcPts val="1000"/>
              </a:spcBef>
              <a:spcAft>
                <a:spcPts val="0"/>
              </a:spcAft>
              <a:buClr>
                <a:srgbClr val="A53010"/>
              </a:buClr>
              <a:buSzTx/>
              <a:buFont typeface="Wingdings 3" charset="2"/>
              <a:buChar char=""/>
              <a:tabLst/>
              <a:defRPr/>
            </a:pPr>
            <a:r>
              <a:rPr kumimoji="0" lang="tr-TR"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Bunda ezberlenecek hadislerin çok olmamasının da büyük bir etkisi olduğunu söyleyebiliriz. Mesela bu dönemin ünlü hadisçilerinden </a:t>
            </a:r>
            <a:r>
              <a:rPr kumimoji="0" lang="tr-TR"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İbn</a:t>
            </a:r>
            <a:r>
              <a:rPr kumimoji="0" lang="tr-TR"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t>
            </a:r>
            <a:r>
              <a:rPr kumimoji="0" lang="tr-TR"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Şihâb</a:t>
            </a:r>
            <a:r>
              <a:rPr kumimoji="0" lang="tr-TR"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ez-</a:t>
            </a:r>
            <a:r>
              <a:rPr kumimoji="0" lang="tr-TR"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Zührî’nin</a:t>
            </a:r>
            <a:r>
              <a:rPr kumimoji="0" lang="tr-TR"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(ö. 124/741) 2200, </a:t>
            </a:r>
            <a:r>
              <a:rPr kumimoji="0" lang="tr-TR"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Eyyub</a:t>
            </a:r>
            <a:r>
              <a:rPr kumimoji="0" lang="tr-TR"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es-</a:t>
            </a:r>
            <a:r>
              <a:rPr kumimoji="0" lang="tr-TR"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Sahtiyânî’nin</a:t>
            </a:r>
            <a:r>
              <a:rPr kumimoji="0" lang="tr-TR"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(ö. 131/749) 800, Süleyman el-</a:t>
            </a:r>
            <a:r>
              <a:rPr kumimoji="0" lang="tr-TR" b="0"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A’meş’in</a:t>
            </a:r>
            <a:r>
              <a:rPr kumimoji="0" lang="tr-TR"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(ö. 148/765) 1300 hadis bildiği rivayet edilmektedir. O halde bir hadis hafızı için az sayıdaki bu hadisleri ezberlemenin zorluğundan bahsedemeyiz. Ancak özellikle bölgelerarası hadis yolculuklarının artması ve hadislerin tedvini ile birlikte sadece bilinen hadis sayısı çoğalmamış, aynı zamanda bunların çok farklı versiyonlarına da ulaşılmıştır. Bu da doğal olarak binlerce hadis demekti. Zira her bir versiyon ayrı bir hadis muamelesi görmüştür. Bu durum da hadisleri yazmayı zorunlu hale getirmişti.</a:t>
            </a:r>
          </a:p>
        </p:txBody>
      </p:sp>
    </p:spTree>
    <p:extLst>
      <p:ext uri="{BB962C8B-B14F-4D97-AF65-F5344CB8AC3E}">
        <p14:creationId xmlns:p14="http://schemas.microsoft.com/office/powerpoint/2010/main" val="173784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3388D29-90D4-4CE8-BBFF-CA74B5A8402D}"/>
              </a:ext>
            </a:extLst>
          </p:cNvPr>
          <p:cNvSpPr>
            <a:spLocks noGrp="1"/>
          </p:cNvSpPr>
          <p:nvPr>
            <p:ph idx="1"/>
          </p:nvPr>
        </p:nvSpPr>
        <p:spPr>
          <a:xfrm>
            <a:off x="2589212" y="414671"/>
            <a:ext cx="9064072" cy="6347636"/>
          </a:xfrm>
        </p:spPr>
        <p:txBody>
          <a:bodyPr>
            <a:normAutofit/>
          </a:bodyPr>
          <a:lstStyle/>
          <a:p>
            <a:pPr algn="just"/>
            <a:r>
              <a:rPr lang="tr-TR" sz="2000" b="1" dirty="0"/>
              <a:t>Hadisler yazıldıysa, hadislerin güvenilirliği konusunda niye bu kadar çok problemle karşılaşıyoruz?</a:t>
            </a:r>
          </a:p>
          <a:p>
            <a:pPr algn="just">
              <a:lnSpc>
                <a:spcPct val="150000"/>
              </a:lnSpc>
            </a:pPr>
            <a:r>
              <a:rPr lang="tr-TR" sz="2000" dirty="0"/>
              <a:t>Bu problemin temel iki nedeninden bahsedebiliriz. Bunlardan birincisi, hadislerin Kur’an gibi büyük bir çoğunluk tarafından rivâyet edilmemesi, tek veya az sayıda kişi tarafından aktarılmalarından dolayı özellikle ezber ve koruma hususunda bazı sıkıntıların ortaya çıkmasıdır. Nitekim bu yüzden ilk dönem hadis otoriteleri yaygın olarak bilinen ve meşhur sünneti tavsiye etmişler, az bilinen </a:t>
            </a:r>
            <a:r>
              <a:rPr lang="tr-TR" sz="2000" dirty="0" err="1"/>
              <a:t>rivâyetlerden</a:t>
            </a:r>
            <a:r>
              <a:rPr lang="tr-TR" sz="2000" dirty="0"/>
              <a:t> uzak durma tavsiyesinde bulunmuşlardır. Öte yandan değişik sebeplerle hadis uydurulması da problemin ikinci nedenidir diyebiliriz. O halde, hadis rivâyetinde ilk zamanlarda sahip olunan hassasiyetin kaybolmasının zaman içerisinde, hadislerin güvenilirliği konusunda tartışmaları artırdığını söyleyebiliriz. </a:t>
            </a:r>
          </a:p>
        </p:txBody>
      </p:sp>
    </p:spTree>
    <p:extLst>
      <p:ext uri="{BB962C8B-B14F-4D97-AF65-F5344CB8AC3E}">
        <p14:creationId xmlns:p14="http://schemas.microsoft.com/office/powerpoint/2010/main" val="3509003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07E83DF-9E5D-489C-B071-2DC96F46C395}"/>
              </a:ext>
            </a:extLst>
          </p:cNvPr>
          <p:cNvSpPr>
            <a:spLocks noGrp="1"/>
          </p:cNvSpPr>
          <p:nvPr>
            <p:ph idx="1"/>
          </p:nvPr>
        </p:nvSpPr>
        <p:spPr>
          <a:xfrm>
            <a:off x="2589212" y="1318437"/>
            <a:ext cx="8915400" cy="4592785"/>
          </a:xfrm>
        </p:spPr>
        <p:txBody>
          <a:bodyPr/>
          <a:lstStyle/>
          <a:p>
            <a:pPr marL="342900" marR="0" lvl="0" indent="-342900" algn="just" defTabSz="457200" rtl="0" eaLnBrk="1" fontAlgn="auto" latinLnBrk="0" hangingPunct="1">
              <a:lnSpc>
                <a:spcPct val="150000"/>
              </a:lnSpc>
              <a:spcBef>
                <a:spcPts val="1000"/>
              </a:spcBef>
              <a:spcAft>
                <a:spcPts val="0"/>
              </a:spcAft>
              <a:buClr>
                <a:srgbClr val="A53010"/>
              </a:buClr>
              <a:buSzTx/>
              <a:buFont typeface="Wingdings 3" charset="2"/>
              <a:buChar char=""/>
              <a:tabLst/>
              <a:defRPr/>
            </a:pPr>
            <a:r>
              <a:rPr kumimoji="0" lang="tr-TR" sz="20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Madem ilk dönemlerden beri hadisler yazılıydı, neden bu ilk yazılı nüshalara sahip değiliz?</a:t>
            </a:r>
          </a:p>
          <a:p>
            <a:pPr marL="342900" marR="0" lvl="0" indent="-342900" algn="just" defTabSz="457200" rtl="0" eaLnBrk="1" fontAlgn="auto" latinLnBrk="0" hangingPunct="1">
              <a:lnSpc>
                <a:spcPct val="150000"/>
              </a:lnSpc>
              <a:spcBef>
                <a:spcPts val="1000"/>
              </a:spcBef>
              <a:spcAft>
                <a:spcPts val="0"/>
              </a:spcAft>
              <a:buClr>
                <a:srgbClr val="A53010"/>
              </a:buClr>
              <a:buSzTx/>
              <a:buFont typeface="Wingdings 3" charset="2"/>
              <a:buChar char=""/>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Tarihte yazılmış birçok eserin orijinalleri yangın, sel, savaş vb. değişik etkenlerle zaman içerisinde kaybolmaktadır. İlk dönem hadis eserlerinin de diğerleri gibi büyük oranda kaybolduğu bir gerçek olmakla birlikte, bu yazılanların bazı parçaları (fragmanlar) zamanla orta çıkabilmektedir.</a:t>
            </a:r>
          </a:p>
          <a:p>
            <a:endParaRPr lang="tr-TR" dirty="0"/>
          </a:p>
        </p:txBody>
      </p:sp>
    </p:spTree>
    <p:extLst>
      <p:ext uri="{BB962C8B-B14F-4D97-AF65-F5344CB8AC3E}">
        <p14:creationId xmlns:p14="http://schemas.microsoft.com/office/powerpoint/2010/main" val="251064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BD983A-9F34-406B-8133-A34A300F015E}"/>
              </a:ext>
            </a:extLst>
          </p:cNvPr>
          <p:cNvSpPr>
            <a:spLocks noGrp="1"/>
          </p:cNvSpPr>
          <p:nvPr>
            <p:ph type="title"/>
          </p:nvPr>
        </p:nvSpPr>
        <p:spPr>
          <a:xfrm>
            <a:off x="2222205" y="624110"/>
            <a:ext cx="9282407" cy="704960"/>
          </a:xfrm>
        </p:spPr>
        <p:txBody>
          <a:bodyPr>
            <a:noAutofit/>
          </a:bodyPr>
          <a:lstStyle/>
          <a:p>
            <a:r>
              <a:rPr lang="tr-TR" sz="2000" b="1" dirty="0"/>
              <a:t>Avusturya Milli Kütüphanesi’nde Hicrî II. yüzyıla ait bir Papirüs Yazması</a:t>
            </a:r>
          </a:p>
        </p:txBody>
      </p:sp>
      <p:pic>
        <p:nvPicPr>
          <p:cNvPr id="8" name="İçerik Yer Tutucusu 7">
            <a:extLst>
              <a:ext uri="{FF2B5EF4-FFF2-40B4-BE49-F238E27FC236}">
                <a16:creationId xmlns:a16="http://schemas.microsoft.com/office/drawing/2014/main" id="{DEDBD57A-07BC-42DA-8227-FC1FA710BFA1}"/>
              </a:ext>
            </a:extLst>
          </p:cNvPr>
          <p:cNvPicPr>
            <a:picLocks noGrp="1" noChangeAspect="1"/>
          </p:cNvPicPr>
          <p:nvPr>
            <p:ph idx="1"/>
          </p:nvPr>
        </p:nvPicPr>
        <p:blipFill>
          <a:blip r:embed="rId2"/>
          <a:stretch>
            <a:fillRect/>
          </a:stretch>
        </p:blipFill>
        <p:spPr>
          <a:xfrm>
            <a:off x="4536037" y="976590"/>
            <a:ext cx="3538426" cy="5760000"/>
          </a:xfrm>
          <a:prstGeom prst="rect">
            <a:avLst/>
          </a:prstGeom>
        </p:spPr>
      </p:pic>
    </p:spTree>
    <p:extLst>
      <p:ext uri="{BB962C8B-B14F-4D97-AF65-F5344CB8AC3E}">
        <p14:creationId xmlns:p14="http://schemas.microsoft.com/office/powerpoint/2010/main" val="2000835666"/>
      </p:ext>
    </p:extLst>
  </p:cSld>
  <p:clrMapOvr>
    <a:masterClrMapping/>
  </p:clrMapOvr>
</p:sld>
</file>

<file path=ppt/theme/theme1.xml><?xml version="1.0" encoding="utf-8"?>
<a:theme xmlns:a="http://schemas.openxmlformats.org/drawingml/2006/main" name="Duma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996</TotalTime>
  <Words>1027</Words>
  <Application>Microsoft Office PowerPoint</Application>
  <PresentationFormat>Geniş ekran</PresentationFormat>
  <Paragraphs>33</Paragraphs>
  <Slides>12</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12</vt:i4>
      </vt:variant>
    </vt:vector>
  </HeadingPairs>
  <TitlesOfParts>
    <vt:vector size="16" baseType="lpstr">
      <vt:lpstr>Arial</vt:lpstr>
      <vt:lpstr>Century Gothic</vt:lpstr>
      <vt:lpstr>Wingdings 3</vt:lpstr>
      <vt:lpstr>Duman</vt:lpstr>
      <vt:lpstr>• Hadislerin korunması, yazılması ve rivayeti</vt:lpstr>
      <vt:lpstr>PowerPoint Sunusu</vt:lpstr>
      <vt:lpstr>PowerPoint Sunusu</vt:lpstr>
      <vt:lpstr>PowerPoint Sunusu</vt:lpstr>
      <vt:lpstr>Sorular</vt:lpstr>
      <vt:lpstr>PowerPoint Sunusu</vt:lpstr>
      <vt:lpstr>PowerPoint Sunusu</vt:lpstr>
      <vt:lpstr>PowerPoint Sunusu</vt:lpstr>
      <vt:lpstr>Avusturya Milli Kütüphanesi’nde Hicrî II. yüzyıla ait bir Papirüs Yazması</vt:lpstr>
      <vt:lpstr>Cambridge Üniversitesi K. - Ali b. Mabed’e ait papirüs yazma</vt:lpstr>
      <vt:lpstr>İhlas Suresi (h. 79)</vt:lpstr>
      <vt:lpstr>Fatiha Suresi (h. 130)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dc:creator>
  <cp:lastModifiedBy>Hakem</cp:lastModifiedBy>
  <cp:revision>133</cp:revision>
  <dcterms:created xsi:type="dcterms:W3CDTF">2018-02-26T04:33:37Z</dcterms:created>
  <dcterms:modified xsi:type="dcterms:W3CDTF">2022-03-19T06:37:52Z</dcterms:modified>
</cp:coreProperties>
</file>